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60" r:id="rId5"/>
    <p:sldId id="259"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8A"/>
    <a:srgbClr val="7C3B0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21.09.2021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descr="Современный Графический Дизайнабстрактный Фон Геометрических Фигур —  стоковые фотографии и другие картинки Абстрактный - iStock"/>
          <p:cNvPicPr/>
          <p:nvPr/>
        </p:nvPicPr>
        <p:blipFill>
          <a:blip r:embed="rId2" cstate="print"/>
          <a:srcRect b="3835"/>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ctrTitle"/>
          </p:nvPr>
        </p:nvSpPr>
        <p:spPr>
          <a:xfrm>
            <a:off x="683568" y="116632"/>
            <a:ext cx="7772400" cy="504055"/>
          </a:xfrm>
        </p:spPr>
        <p:txBody>
          <a:bodyPr>
            <a:noAutofit/>
          </a:bodyPr>
          <a:lstStyle/>
          <a:p>
            <a:r>
              <a:rPr lang="kk-KZ" sz="2800" b="1" dirty="0" smtClean="0">
                <a:solidFill>
                  <a:srgbClr val="0070C0"/>
                </a:solidFill>
                <a:latin typeface="Times New Roman" pitchFamily="18" charset="0"/>
                <a:cs typeface="Times New Roman" pitchFamily="18" charset="0"/>
              </a:rPr>
              <a:t>АТА-АНАЛАРҒА  АРНАЛҒАН  ЕРЕЖЕЛЕР</a:t>
            </a:r>
            <a:endParaRPr lang="ru-RU" sz="2800" b="1" dirty="0">
              <a:solidFill>
                <a:srgbClr val="0070C0"/>
              </a:solidFill>
              <a:latin typeface="Times New Roman" pitchFamily="18" charset="0"/>
              <a:cs typeface="Times New Roman" pitchFamily="18" charset="0"/>
            </a:endParaRPr>
          </a:p>
        </p:txBody>
      </p:sp>
      <p:sp>
        <p:nvSpPr>
          <p:cNvPr id="2049" name="Rectangle 1"/>
          <p:cNvSpPr>
            <a:spLocks noChangeArrowheads="1"/>
          </p:cNvSpPr>
          <p:nvPr/>
        </p:nvSpPr>
        <p:spPr bwMode="auto">
          <a:xfrm>
            <a:off x="0" y="764704"/>
            <a:ext cx="9144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200" b="1" i="0" u="none" strike="noStrike" cap="none" normalizeH="0" baseline="0" dirty="0" smtClean="0">
                <a:ln>
                  <a:noFill/>
                </a:ln>
                <a:solidFill>
                  <a:schemeClr val="accent6">
                    <a:lumMod val="50000"/>
                  </a:schemeClr>
                </a:solidFill>
                <a:effectLst/>
                <a:latin typeface="Times New Roman" pitchFamily="18" charset="0"/>
                <a:ea typeface="Calibri" pitchFamily="34" charset="0"/>
                <a:cs typeface="Times New Roman" pitchFamily="18" charset="0"/>
              </a:rPr>
              <a:t>ҚР «Білім туралы» Заңына сәйкес (ҚР 27.07.2007 ж «Білім туралы» Заңы) ұсынады:</a:t>
            </a:r>
            <a:r>
              <a:rPr kumimoji="0" lang="kk-KZ" sz="1100" b="0" i="0" u="none" strike="noStrike" cap="none" normalizeH="0" baseline="0" dirty="0" smtClean="0">
                <a:ln>
                  <a:noFill/>
                </a:ln>
                <a:solidFill>
                  <a:schemeClr val="accent6">
                    <a:lumMod val="50000"/>
                  </a:schemeClr>
                </a:solidFill>
                <a:effectLst/>
                <a:latin typeface="Times New Roman" pitchFamily="18" charset="0"/>
                <a:ea typeface="Calibri" pitchFamily="34" charset="0"/>
                <a:cs typeface="Times New Roman" pitchFamily="18" charset="0"/>
              </a:rPr>
              <a:t>   </a:t>
            </a:r>
            <a:endParaRPr kumimoji="0" lang="ru-RU" sz="600" b="0"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100" b="0" i="0" u="none" strike="noStrike" cap="none" normalizeH="0" baseline="0" dirty="0" smtClean="0">
                <a:ln>
                  <a:noFill/>
                </a:ln>
                <a:solidFill>
                  <a:schemeClr val="accent6">
                    <a:lumMod val="50000"/>
                  </a:schemeClr>
                </a:solidFill>
                <a:effectLst/>
                <a:latin typeface="Times New Roman" pitchFamily="18" charset="0"/>
                <a:ea typeface="Calibri" pitchFamily="34" charset="0"/>
                <a:cs typeface="Times New Roman" pitchFamily="18" charset="0"/>
              </a:rPr>
              <a:t>  </a:t>
            </a:r>
            <a:r>
              <a:rPr kumimoji="0" lang="kk-KZ" sz="1200" b="0" i="0" u="none" strike="noStrike" cap="none" normalizeH="0" baseline="0" dirty="0" smtClean="0">
                <a:ln>
                  <a:noFill/>
                </a:ln>
                <a:solidFill>
                  <a:schemeClr val="accent6">
                    <a:lumMod val="50000"/>
                  </a:schemeClr>
                </a:solidFill>
                <a:effectLst/>
                <a:latin typeface="Times New Roman" pitchFamily="18" charset="0"/>
                <a:ea typeface="Calibri" pitchFamily="34" charset="0"/>
                <a:cs typeface="Times New Roman" pitchFamily="18" charset="0"/>
              </a:rPr>
              <a:t>-</a:t>
            </a:r>
            <a:r>
              <a:rPr kumimoji="0" lang="kk-KZ" sz="1200" b="0" i="0" u="none" strike="noStrike" cap="none" normalizeH="0" baseline="0" dirty="0" smtClean="0">
                <a:ln>
                  <a:noFill/>
                </a:ln>
                <a:solidFill>
                  <a:schemeClr val="accent2">
                    <a:lumMod val="75000"/>
                  </a:schemeClr>
                </a:solidFill>
                <a:effectLst/>
                <a:latin typeface="Times New Roman" pitchFamily="18" charset="0"/>
                <a:ea typeface="Calibri" pitchFamily="34" charset="0"/>
                <a:cs typeface="Times New Roman" pitchFamily="18" charset="0"/>
              </a:rPr>
              <a:t>41 бап 1 т. «Білім беру мекемесі жарғысында білім мекемесі, білім алушылар, тәрбиеленушілер, олардың ата–аналары және заңды өкілдерімен қарым–қатынас тәртібі болуы тиіс»</a:t>
            </a:r>
            <a:endParaRPr kumimoji="0" lang="ru-RU" sz="600" b="0" i="0" u="none" strike="noStrike" cap="none" normalizeH="0" baseline="0" dirty="0" smtClean="0">
              <a:ln>
                <a:noFill/>
              </a:ln>
              <a:solidFill>
                <a:schemeClr val="accent2">
                  <a:lumMod val="75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200" b="0" i="0" u="none" strike="noStrike" cap="none" normalizeH="0" baseline="0" dirty="0" smtClean="0">
                <a:ln>
                  <a:noFill/>
                </a:ln>
                <a:solidFill>
                  <a:schemeClr val="accent2">
                    <a:lumMod val="75000"/>
                  </a:schemeClr>
                </a:solidFill>
                <a:effectLst/>
                <a:latin typeface="Times New Roman" pitchFamily="18" charset="0"/>
                <a:ea typeface="Calibri" pitchFamily="34" charset="0"/>
                <a:cs typeface="Times New Roman" pitchFamily="18" charset="0"/>
              </a:rPr>
              <a:t>-47 бап 14 т. «Білім алушылар мен тәрбиеленушілер мемлекеттік жалпыға міндетті білім беру стандарттарының талаптарына сәйкес білімді, шеберлікті, практикалық дағдылар мен біліктілікті меңгеруге, ішкі тәртіп ережелерін сақтауға, білім беру ұйымының жарғысында және білім беру қызметтерін көрсету туралы шартта көзделген басқа да талаптарды орындауға міндетті»</a:t>
            </a:r>
            <a:endParaRPr kumimoji="0" lang="ru-RU" sz="600" b="0" i="0" u="none" strike="noStrike" cap="none" normalizeH="0" baseline="0" dirty="0" smtClean="0">
              <a:ln>
                <a:noFill/>
              </a:ln>
              <a:solidFill>
                <a:schemeClr val="accent2">
                  <a:lumMod val="75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200" b="0" i="0" u="none" strike="noStrike" cap="none" normalizeH="0" baseline="0" dirty="0" smtClean="0">
                <a:ln>
                  <a:noFill/>
                </a:ln>
                <a:solidFill>
                  <a:schemeClr val="accent2">
                    <a:lumMod val="75000"/>
                  </a:schemeClr>
                </a:solidFill>
                <a:effectLst/>
                <a:latin typeface="Times New Roman" pitchFamily="18" charset="0"/>
                <a:ea typeface="Calibri" pitchFamily="34" charset="0"/>
                <a:cs typeface="Times New Roman" pitchFamily="18" charset="0"/>
              </a:rPr>
              <a:t> -49 бап 2 т «Ата–аналар және заңды өкілдері білім мекемесінің жарғысында айқындалған ережелерді сақтауға міндетті»</a:t>
            </a:r>
            <a:endParaRPr kumimoji="0" lang="ru-RU" sz="600" b="0" i="0" u="none" strike="noStrike" cap="none" normalizeH="0" baseline="0" dirty="0" smtClean="0">
              <a:ln>
                <a:noFill/>
              </a:ln>
              <a:solidFill>
                <a:schemeClr val="accent2">
                  <a:lumMod val="75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2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 -49-бап Ата-аналардың және өзге де заңды өкілдердің құқықтары мен міндеттері:</a:t>
            </a:r>
            <a:endParaRPr kumimoji="0" lang="ru-RU" sz="600" b="0" i="0" u="none" strike="noStrike" cap="none" normalizeH="0" baseline="0" dirty="0" smtClean="0">
              <a:ln>
                <a:noFill/>
              </a:ln>
              <a:solidFill>
                <a:schemeClr val="accent2">
                  <a:lumMod val="75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2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a:t>
            </a:r>
            <a:r>
              <a:rPr kumimoji="0" lang="kk-KZ" sz="1200" b="0" i="0" u="none" strike="noStrike" cap="none" normalizeH="0" baseline="0" dirty="0" smtClean="0">
                <a:ln>
                  <a:noFill/>
                </a:ln>
                <a:solidFill>
                  <a:schemeClr val="accent2">
                    <a:lumMod val="75000"/>
                  </a:schemeClr>
                </a:solidFill>
                <a:effectLst/>
                <a:latin typeface="Times New Roman" pitchFamily="18" charset="0"/>
                <a:ea typeface="Calibri" pitchFamily="34" charset="0"/>
                <a:cs typeface="Times New Roman" pitchFamily="18" charset="0"/>
              </a:rPr>
              <a:t>бала тәрбиесінің негізі ата – анада жатқанын естен шығармау</a:t>
            </a:r>
            <a:r>
              <a:rPr kumimoji="0" lang="kk-KZ" sz="12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 </a:t>
            </a:r>
            <a:endParaRPr kumimoji="0" lang="kk-KZ" sz="1800" b="0" i="0" u="none" strike="noStrike" cap="none" normalizeH="0" baseline="0" dirty="0" smtClean="0">
              <a:ln>
                <a:noFill/>
              </a:ln>
              <a:solidFill>
                <a:schemeClr val="accent2">
                  <a:lumMod val="75000"/>
                </a:schemeClr>
              </a:solidFill>
              <a:effectLst/>
              <a:latin typeface="Times New Roman" pitchFamily="18" charset="0"/>
              <a:cs typeface="Times New Roman" pitchFamily="18" charset="0"/>
            </a:endParaRPr>
          </a:p>
        </p:txBody>
      </p:sp>
      <p:sp>
        <p:nvSpPr>
          <p:cNvPr id="2050" name="Rectangle 2"/>
          <p:cNvSpPr>
            <a:spLocks noChangeArrowheads="1"/>
          </p:cNvSpPr>
          <p:nvPr/>
        </p:nvSpPr>
        <p:spPr bwMode="auto">
          <a:xfrm>
            <a:off x="0" y="2431341"/>
            <a:ext cx="9144000" cy="28931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spcBef>
                <a:spcPct val="0"/>
              </a:spcBef>
              <a:spcAft>
                <a:spcPct val="0"/>
              </a:spcAft>
              <a:buClrTx/>
              <a:buSzTx/>
              <a:buFont typeface="Wingdings" pitchFamily="2" charset="2"/>
              <a:buChar char="Ø"/>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бастауыш сыныпта оқитын балалардың мектепке келіп кету қауіпсіздігіне жауаптылықпен қарап, бірінші</a:t>
            </a:r>
          </a:p>
          <a:p>
            <a:pPr marL="0" marR="0" lvl="0" indent="0" algn="just" defTabSz="914400" rtl="0" eaLnBrk="1" fontAlgn="base" latinLnBrk="0" hangingPunct="1">
              <a:spcBef>
                <a:spcPct val="0"/>
              </a:spcBef>
              <a:spcAft>
                <a:spcPct val="0"/>
              </a:spcAft>
              <a:buClrTx/>
              <a:buSzTx/>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сыныптағы балаларды өздері әкеліп, өздері әкету міндеті тек ата-анаға жүктеледі;</a:t>
            </a:r>
            <a:endParaRPr kumimoji="0" lang="ru-RU" sz="14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 typeface="Wingdings" pitchFamily="2" charset="2"/>
              <a:buChar char="Ø"/>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мектеппен және білім беретін мекемелермен тығыз байланыста болу, баланы сабақтан қалдырмауға;</a:t>
            </a:r>
            <a:endParaRPr kumimoji="0" lang="ru-RU" sz="14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 typeface="Wingdings" pitchFamily="2" charset="2"/>
              <a:buChar char="Ø"/>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балалардың өмірі үшін, оқуы үшін олардың рухани және қауіпсіз дамуын, адамгершілік жағынан</a:t>
            </a:r>
          </a:p>
          <a:p>
            <a:pPr marL="0" marR="0" lvl="0" indent="0" algn="just" defTabSz="914400" rtl="0" eaLnBrk="0" fontAlgn="base" latinLnBrk="0" hangingPunct="0">
              <a:spcBef>
                <a:spcPct val="0"/>
              </a:spcBef>
              <a:spcAft>
                <a:spcPct val="0"/>
              </a:spcAft>
              <a:buClrTx/>
              <a:buSzTx/>
              <a:tabLst/>
            </a:pPr>
            <a:r>
              <a:rPr lang="kk-KZ" sz="1400" b="1" dirty="0" smtClean="0">
                <a:solidFill>
                  <a:srgbClr val="002060"/>
                </a:solidFill>
                <a:latin typeface="Times New Roman" pitchFamily="18" charset="0"/>
                <a:ea typeface="Times New Roman" pitchFamily="18" charset="0"/>
                <a:cs typeface="Times New Roman" pitchFamily="18" charset="0"/>
              </a:rPr>
              <a:t>    </a:t>
            </a: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қалыптасуын</a:t>
            </a:r>
            <a:r>
              <a:rPr kumimoji="0" lang="kk-KZ" sz="1400" b="1" i="0" u="none" strike="noStrike" cap="none" normalizeH="0" dirty="0" smtClean="0">
                <a:ln>
                  <a:noFill/>
                </a:ln>
                <a:solidFill>
                  <a:srgbClr val="002060"/>
                </a:solidFill>
                <a:effectLst/>
                <a:latin typeface="Times New Roman" pitchFamily="18" charset="0"/>
                <a:ea typeface="Times New Roman" pitchFamily="18" charset="0"/>
                <a:cs typeface="Times New Roman" pitchFamily="18" charset="0"/>
              </a:rPr>
              <a:t> </a:t>
            </a: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қамтамасыз ететін жағдайлар жасауға;</a:t>
            </a:r>
            <a:endParaRPr kumimoji="0" lang="ru-RU" sz="14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 typeface="Wingdings" pitchFamily="2" charset="2"/>
              <a:buChar char="Ø"/>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оқушы мектепке кешігіп қалмау үшін таң ертең уақытылы балаларын қадағалауға;</a:t>
            </a:r>
            <a:endParaRPr kumimoji="0" lang="ru-RU" sz="1400" b="1" i="0" u="none" strike="noStrike" cap="none" normalizeH="0" baseline="0" dirty="0" smtClean="0">
              <a:ln>
                <a:noFill/>
              </a:ln>
              <a:solidFill>
                <a:srgbClr val="002060"/>
              </a:solidFill>
              <a:effectLst/>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 typeface="Wingdings" pitchFamily="2" charset="2"/>
              <a:buChar char="Ø"/>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балаларға өмірі мен оқуы үшін салауатты және қауіпсіз жағдайлар жасауға;</a:t>
            </a:r>
          </a:p>
          <a:p>
            <a:pPr>
              <a:buFont typeface="Wingdings" pitchFamily="2" charset="2"/>
              <a:buChar char="Ø"/>
            </a:pPr>
            <a:r>
              <a:rPr lang="kk-KZ" sz="1400" b="1" dirty="0" smtClean="0">
                <a:solidFill>
                  <a:srgbClr val="002060"/>
                </a:solidFill>
                <a:latin typeface="Times New Roman" pitchFamily="18" charset="0"/>
                <a:cs typeface="Times New Roman" pitchFamily="18" charset="0"/>
              </a:rPr>
              <a:t> балалардың оқу орнындағы сабаққа баруын қамтамасыз етуге;</a:t>
            </a:r>
            <a:endParaRPr lang="ru-RU" sz="1400" b="1" dirty="0" smtClean="0">
              <a:solidFill>
                <a:srgbClr val="002060"/>
              </a:solidFill>
              <a:latin typeface="Times New Roman" pitchFamily="18" charset="0"/>
              <a:cs typeface="Times New Roman" pitchFamily="18" charset="0"/>
            </a:endParaRPr>
          </a:p>
          <a:p>
            <a:pPr>
              <a:buFont typeface="Wingdings" pitchFamily="2" charset="2"/>
              <a:buChar char="Ø"/>
            </a:pPr>
            <a:r>
              <a:rPr lang="kk-KZ" sz="1400" b="1" dirty="0" smtClean="0">
                <a:solidFill>
                  <a:srgbClr val="002060"/>
                </a:solidFill>
                <a:latin typeface="Times New Roman" pitchFamily="18" charset="0"/>
                <a:cs typeface="Times New Roman" pitchFamily="18" charset="0"/>
              </a:rPr>
              <a:t> оқушының күнделікті білімін қадағалап отыру;</a:t>
            </a:r>
            <a:endParaRPr lang="ru-RU" sz="1400" b="1" dirty="0" smtClean="0">
              <a:solidFill>
                <a:srgbClr val="002060"/>
              </a:solidFill>
              <a:latin typeface="Times New Roman" pitchFamily="18" charset="0"/>
              <a:cs typeface="Times New Roman" pitchFamily="18" charset="0"/>
            </a:endParaRPr>
          </a:p>
          <a:p>
            <a:pPr>
              <a:buFont typeface="Wingdings" pitchFamily="2" charset="2"/>
              <a:buChar char="Ø"/>
            </a:pPr>
            <a:r>
              <a:rPr lang="kk-KZ" sz="1400" b="1" dirty="0" smtClean="0">
                <a:solidFill>
                  <a:srgbClr val="002060"/>
                </a:solidFill>
                <a:latin typeface="Times New Roman" pitchFamily="18" charset="0"/>
                <a:cs typeface="Times New Roman" pitchFamily="18" charset="0"/>
              </a:rPr>
              <a:t> үйде баланың үй тапсырмасын орындауын қадағалау;</a:t>
            </a:r>
            <a:endParaRPr lang="ru-RU" sz="1400" b="1" dirty="0" smtClean="0">
              <a:solidFill>
                <a:srgbClr val="002060"/>
              </a:solidFill>
              <a:latin typeface="Times New Roman" pitchFamily="18" charset="0"/>
              <a:cs typeface="Times New Roman" pitchFamily="18" charset="0"/>
            </a:endParaRPr>
          </a:p>
          <a:p>
            <a:pPr>
              <a:buFont typeface="Wingdings" pitchFamily="2" charset="2"/>
              <a:buChar char="Ø"/>
            </a:pPr>
            <a:r>
              <a:rPr lang="kk-KZ" sz="1400" b="1" dirty="0" smtClean="0">
                <a:solidFill>
                  <a:srgbClr val="002060"/>
                </a:solidFill>
                <a:latin typeface="Times New Roman" pitchFamily="18" charset="0"/>
                <a:cs typeface="Times New Roman" pitchFamily="18" charset="0"/>
              </a:rPr>
              <a:t> көше ережелерін сақтауды еске салып тұруға</a:t>
            </a:r>
          </a:p>
          <a:p>
            <a:pPr>
              <a:buFont typeface="Wingdings" pitchFamily="2" charset="2"/>
              <a:buChar char="Ø"/>
            </a:pPr>
            <a:r>
              <a:rPr lang="kk-KZ" sz="1400" b="1" dirty="0" smtClean="0">
                <a:solidFill>
                  <a:srgbClr val="002060"/>
                </a:solidFill>
                <a:latin typeface="Times New Roman" pitchFamily="18" charset="0"/>
                <a:cs typeface="Times New Roman" pitchFamily="18" charset="0"/>
              </a:rPr>
              <a:t> өрт, суға шомылу қауіпсзідігін сақтауды  түсіндіруге</a:t>
            </a:r>
            <a:endParaRPr lang="ru-RU" sz="1400" b="1" dirty="0" smtClean="0">
              <a:solidFill>
                <a:srgbClr val="002060"/>
              </a:solidFill>
              <a:latin typeface="Times New Roman" pitchFamily="18" charset="0"/>
              <a:cs typeface="Times New Roman" pitchFamily="18" charset="0"/>
            </a:endParaRPr>
          </a:p>
          <a:p>
            <a:pPr marL="0" marR="0" lvl="0" indent="0" algn="just" defTabSz="914400" rtl="0" eaLnBrk="0" fontAlgn="base" latinLnBrk="0" hangingPunct="0">
              <a:spcBef>
                <a:spcPct val="0"/>
              </a:spcBef>
              <a:spcAft>
                <a:spcPct val="0"/>
              </a:spcAft>
              <a:buClrTx/>
              <a:buSzTx/>
              <a:buFontTx/>
              <a:buNone/>
              <a:tabLst/>
            </a:pPr>
            <a:endParaRPr kumimoji="0" lang="kk-KZ" sz="1400" b="1" i="0" u="none" strike="noStrike" cap="none" normalizeH="0" baseline="0" dirty="0" smtClean="0">
              <a:ln>
                <a:noFill/>
              </a:ln>
              <a:solidFill>
                <a:srgbClr val="002060"/>
              </a:solidFill>
              <a:effectLst/>
              <a:latin typeface="Times New Roman" pitchFamily="18" charset="0"/>
              <a:cs typeface="Times New Roman" pitchFamily="18" charset="0"/>
            </a:endParaRPr>
          </a:p>
        </p:txBody>
      </p:sp>
      <p:sp>
        <p:nvSpPr>
          <p:cNvPr id="2051" name="Rectangle 3"/>
          <p:cNvSpPr>
            <a:spLocks noChangeArrowheads="1"/>
          </p:cNvSpPr>
          <p:nvPr/>
        </p:nvSpPr>
        <p:spPr bwMode="auto">
          <a:xfrm>
            <a:off x="0" y="5229200"/>
            <a:ext cx="9144000" cy="954107"/>
          </a:xfrm>
          <a:prstGeom prst="rect">
            <a:avLst/>
          </a:prstGeom>
          <a:solidFill>
            <a:schemeClr val="accent6">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Ата-ана баланың сабаққа қатыспайтындығы туралы сынып жетекшіге хабарлауы:</a:t>
            </a:r>
            <a:r>
              <a:rPr kumimoji="0" lang="kk-KZ" sz="1400"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endParaRPr kumimoji="0" lang="ru-RU" sz="1400" b="0"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 -себебін көрсете отырып, жазбаша түрде  бірінші күні хабарлауға міндетті.</a:t>
            </a:r>
            <a:endParaRPr kumimoji="0" lang="ru-RU" sz="14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 -жоспарлы түрде сабақ босатылатын болса, мысалы дәрігердің қабылдауына бару;</a:t>
            </a:r>
            <a:endParaRPr kumimoji="0" lang="ru-RU" sz="14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 - алдын-ала күнін  және себебін көрсетіп хабарлама жазып жіберу керек.</a:t>
            </a:r>
            <a:endParaRPr kumimoji="0" lang="kk-KZ" sz="2000" b="0" i="0" u="none" strike="noStrike" cap="none" normalizeH="0" baseline="0" dirty="0" smtClean="0">
              <a:ln>
                <a:noFill/>
              </a:ln>
              <a:solidFill>
                <a:schemeClr val="accent2">
                  <a:lumMod val="75000"/>
                </a:schemeClr>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Современный Графический Дизайнабстрактный Фон Геометрических Фигур —  стоковые фотографии и другие картинки Абстрактный - iStock"/>
          <p:cNvPicPr/>
          <p:nvPr/>
        </p:nvPicPr>
        <p:blipFill>
          <a:blip r:embed="rId2" cstate="print"/>
          <a:srcRect b="3835"/>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539552" y="0"/>
            <a:ext cx="8229600" cy="850106"/>
          </a:xfrm>
        </p:spPr>
        <p:txBody>
          <a:bodyPr>
            <a:noAutofit/>
          </a:bodyPr>
          <a:lstStyle/>
          <a:p>
            <a:pPr>
              <a:spcBef>
                <a:spcPts val="0"/>
              </a:spcBef>
            </a:pPr>
            <a:r>
              <a:rPr lang="kk-KZ" sz="2400" b="1" dirty="0" smtClean="0">
                <a:solidFill>
                  <a:srgbClr val="0070C0"/>
                </a:solidFill>
                <a:latin typeface="Times New Roman" pitchFamily="18" charset="0"/>
                <a:cs typeface="Times New Roman" pitchFamily="18" charset="0"/>
              </a:rPr>
              <a:t/>
            </a:r>
            <a:br>
              <a:rPr lang="kk-KZ" sz="2400" b="1" dirty="0" smtClean="0">
                <a:solidFill>
                  <a:srgbClr val="0070C0"/>
                </a:solidFill>
                <a:latin typeface="Times New Roman" pitchFamily="18" charset="0"/>
                <a:cs typeface="Times New Roman" pitchFamily="18" charset="0"/>
              </a:rPr>
            </a:br>
            <a:r>
              <a:rPr lang="kk-KZ" sz="2400" b="1" dirty="0" smtClean="0">
                <a:solidFill>
                  <a:srgbClr val="0070C0"/>
                </a:solidFill>
                <a:latin typeface="Times New Roman" pitchFamily="18" charset="0"/>
                <a:cs typeface="Times New Roman" pitchFamily="18" charset="0"/>
              </a:rPr>
              <a:t>Мектеп формасы </a:t>
            </a:r>
            <a:br>
              <a:rPr lang="kk-KZ" sz="2400" b="1" dirty="0" smtClean="0">
                <a:solidFill>
                  <a:srgbClr val="0070C0"/>
                </a:solidFill>
                <a:latin typeface="Times New Roman" pitchFamily="18" charset="0"/>
                <a:cs typeface="Times New Roman" pitchFamily="18" charset="0"/>
              </a:rPr>
            </a:br>
            <a:r>
              <a:rPr lang="kk-KZ" sz="1800" b="1" dirty="0" smtClean="0">
                <a:solidFill>
                  <a:srgbClr val="0070C0"/>
                </a:solidFill>
                <a:latin typeface="Times New Roman" pitchFamily="18" charset="0"/>
                <a:cs typeface="Times New Roman" pitchFamily="18" charset="0"/>
              </a:rPr>
              <a:t>Жалпы білімді қамтамасыз ететін шаралар негізінде  ата-аналар міндеті:</a:t>
            </a:r>
            <a:r>
              <a:rPr lang="kk-KZ" sz="2400" b="1" dirty="0" smtClean="0">
                <a:solidFill>
                  <a:srgbClr val="0070C0"/>
                </a:solidFill>
                <a:latin typeface="Times New Roman" pitchFamily="18" charset="0"/>
                <a:cs typeface="Times New Roman" pitchFamily="18" charset="0"/>
              </a:rPr>
              <a:t/>
            </a:r>
            <a:br>
              <a:rPr lang="kk-KZ" sz="2400" b="1" dirty="0" smtClean="0">
                <a:solidFill>
                  <a:srgbClr val="0070C0"/>
                </a:solidFill>
                <a:latin typeface="Times New Roman" pitchFamily="18" charset="0"/>
                <a:cs typeface="Times New Roman" pitchFamily="18" charset="0"/>
              </a:rPr>
            </a:br>
            <a:endParaRPr lang="ru-RU" sz="2400" b="1"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179512" y="1196752"/>
            <a:ext cx="8964488" cy="4525963"/>
          </a:xfrm>
        </p:spPr>
        <p:txBody>
          <a:bodyPr>
            <a:normAutofit fontScale="47500" lnSpcReduction="20000"/>
          </a:bodyPr>
          <a:lstStyle/>
          <a:p>
            <a:pPr>
              <a:lnSpc>
                <a:spcPct val="120000"/>
              </a:lnSpc>
              <a:spcBef>
                <a:spcPts val="0"/>
              </a:spcBef>
              <a:buNone/>
            </a:pPr>
            <a:r>
              <a:rPr lang="ru-RU" b="1" dirty="0" smtClean="0">
                <a:solidFill>
                  <a:schemeClr val="accent5">
                    <a:lumMod val="50000"/>
                  </a:schemeClr>
                </a:solidFill>
                <a:latin typeface="Times New Roman" pitchFamily="18" charset="0"/>
                <a:cs typeface="Times New Roman" pitchFamily="18" charset="0"/>
              </a:rPr>
              <a:t> </a:t>
            </a:r>
            <a:r>
              <a:rPr lang="kk-KZ" b="1" dirty="0" smtClean="0">
                <a:solidFill>
                  <a:schemeClr val="accent5">
                    <a:lumMod val="50000"/>
                  </a:schemeClr>
                </a:solidFill>
                <a:latin typeface="Times New Roman" pitchFamily="18" charset="0"/>
                <a:cs typeface="Times New Roman" pitchFamily="18" charset="0"/>
              </a:rPr>
              <a:t>ҚР Білім және ғылым министрінің 14.01.2016 жылғы №26 бұйрығымен міндетті мектеп формасына қойылатын талаптар:</a:t>
            </a:r>
          </a:p>
          <a:p>
            <a:pPr>
              <a:lnSpc>
                <a:spcPct val="120000"/>
              </a:lnSpc>
              <a:spcBef>
                <a:spcPts val="0"/>
              </a:spcBef>
              <a:buNone/>
            </a:pPr>
            <a:endParaRPr lang="ru-RU" b="1" dirty="0" smtClean="0">
              <a:solidFill>
                <a:schemeClr val="accent5">
                  <a:lumMod val="50000"/>
                </a:schemeClr>
              </a:solidFill>
              <a:latin typeface="Times New Roman" pitchFamily="18" charset="0"/>
              <a:cs typeface="Times New Roman" pitchFamily="18" charset="0"/>
            </a:endParaRPr>
          </a:p>
          <a:p>
            <a:pPr>
              <a:lnSpc>
                <a:spcPct val="120000"/>
              </a:lnSpc>
              <a:spcBef>
                <a:spcPts val="0"/>
              </a:spcBef>
              <a:buNone/>
            </a:pPr>
            <a:r>
              <a:rPr lang="kk-KZ" b="1" dirty="0" smtClean="0">
                <a:solidFill>
                  <a:schemeClr val="accent5">
                    <a:lumMod val="50000"/>
                  </a:schemeClr>
                </a:solidFill>
                <a:latin typeface="Times New Roman" pitchFamily="18" charset="0"/>
                <a:cs typeface="Times New Roman" pitchFamily="18" charset="0"/>
              </a:rPr>
              <a:t>-«Мектеп формасының үлгісі, түсі классикалық стильде, бірыңғай түс гаммасында жасалады,  Мектеп формасы  </a:t>
            </a:r>
            <a:r>
              <a:rPr lang="kk-KZ" b="1" dirty="0" smtClean="0">
                <a:solidFill>
                  <a:srgbClr val="C00000"/>
                </a:solidFill>
                <a:latin typeface="Times New Roman" pitchFamily="18" charset="0"/>
                <a:cs typeface="Times New Roman" pitchFamily="18" charset="0"/>
              </a:rPr>
              <a:t>ақ кофта, рубашка  қара көк  юбка, шалбар түстерден </a:t>
            </a:r>
            <a:r>
              <a:rPr lang="kk-KZ" b="1" dirty="0" smtClean="0">
                <a:solidFill>
                  <a:schemeClr val="accent5">
                    <a:lumMod val="50000"/>
                  </a:schemeClr>
                </a:solidFill>
                <a:latin typeface="Times New Roman" pitchFamily="18" charset="0"/>
                <a:cs typeface="Times New Roman" pitchFamily="18" charset="0"/>
              </a:rPr>
              <a:t>таңдалады.</a:t>
            </a:r>
          </a:p>
          <a:p>
            <a:pPr>
              <a:lnSpc>
                <a:spcPct val="120000"/>
              </a:lnSpc>
              <a:spcBef>
                <a:spcPts val="0"/>
              </a:spcBef>
              <a:buNone/>
            </a:pPr>
            <a:endParaRPr lang="kk-KZ" b="1" dirty="0" smtClean="0">
              <a:solidFill>
                <a:schemeClr val="accent5">
                  <a:lumMod val="50000"/>
                </a:schemeClr>
              </a:solidFill>
              <a:latin typeface="Times New Roman" pitchFamily="18" charset="0"/>
              <a:cs typeface="Times New Roman" pitchFamily="18" charset="0"/>
            </a:endParaRPr>
          </a:p>
          <a:p>
            <a:pPr>
              <a:lnSpc>
                <a:spcPct val="120000"/>
              </a:lnSpc>
              <a:spcBef>
                <a:spcPts val="0"/>
              </a:spcBef>
              <a:buNone/>
            </a:pPr>
            <a:r>
              <a:rPr lang="kk-KZ" b="1" dirty="0" smtClean="0">
                <a:solidFill>
                  <a:schemeClr val="accent5">
                    <a:lumMod val="50000"/>
                  </a:schemeClr>
                </a:solidFill>
                <a:latin typeface="Times New Roman" pitchFamily="18" charset="0"/>
                <a:cs typeface="Times New Roman" pitchFamily="18" charset="0"/>
              </a:rPr>
              <a:t>-«Мектеп формасына түрлі конфессияларға қатысты киім элементтерін (қыз балалар басына орамал, кимешек тағуға, ұл балалар балағы тобықтан жоғары киілетін шолақ шалбар киуге)  қосуға болмайды»</a:t>
            </a:r>
          </a:p>
          <a:p>
            <a:pPr>
              <a:lnSpc>
                <a:spcPct val="120000"/>
              </a:lnSpc>
              <a:spcBef>
                <a:spcPts val="0"/>
              </a:spcBef>
              <a:buNone/>
            </a:pPr>
            <a:endParaRPr lang="kk-KZ" b="1" dirty="0" smtClean="0">
              <a:solidFill>
                <a:schemeClr val="accent5">
                  <a:lumMod val="50000"/>
                </a:schemeClr>
              </a:solidFill>
              <a:latin typeface="Times New Roman" pitchFamily="18" charset="0"/>
              <a:cs typeface="Times New Roman" pitchFamily="18" charset="0"/>
            </a:endParaRPr>
          </a:p>
          <a:p>
            <a:pPr>
              <a:lnSpc>
                <a:spcPct val="120000"/>
              </a:lnSpc>
              <a:spcBef>
                <a:spcPts val="0"/>
              </a:spcBef>
              <a:buFontTx/>
              <a:buChar char="-"/>
            </a:pPr>
            <a:r>
              <a:rPr lang="kk-KZ" b="1" dirty="0" smtClean="0">
                <a:solidFill>
                  <a:schemeClr val="accent5">
                    <a:lumMod val="50000"/>
                  </a:schemeClr>
                </a:solidFill>
                <a:latin typeface="Times New Roman" pitchFamily="18" charset="0"/>
                <a:cs typeface="Times New Roman" pitchFamily="18" charset="0"/>
              </a:rPr>
              <a:t>Шашты ашық , сары, қызыл түске бояу, назарды аудартатын  косметика, маникюр, зергерлік бұйымдарды қолдануға,  көзді жауып тұратын шаш үлгілерін қидыруға  тиым салынады. </a:t>
            </a:r>
          </a:p>
          <a:p>
            <a:pPr>
              <a:lnSpc>
                <a:spcPct val="120000"/>
              </a:lnSpc>
              <a:spcBef>
                <a:spcPts val="0"/>
              </a:spcBef>
              <a:buNone/>
            </a:pPr>
            <a:endParaRPr lang="kk-KZ" b="1" dirty="0" smtClean="0">
              <a:solidFill>
                <a:schemeClr val="accent5">
                  <a:lumMod val="50000"/>
                </a:schemeClr>
              </a:solidFill>
              <a:latin typeface="Times New Roman" pitchFamily="18" charset="0"/>
              <a:cs typeface="Times New Roman" pitchFamily="18" charset="0"/>
            </a:endParaRPr>
          </a:p>
          <a:p>
            <a:pPr>
              <a:lnSpc>
                <a:spcPct val="120000"/>
              </a:lnSpc>
              <a:spcBef>
                <a:spcPts val="0"/>
              </a:spcBef>
              <a:buFontTx/>
              <a:buChar char="-"/>
            </a:pPr>
            <a:r>
              <a:rPr lang="kk-KZ" b="1" dirty="0" smtClean="0">
                <a:solidFill>
                  <a:schemeClr val="accent5">
                    <a:lumMod val="50000"/>
                  </a:schemeClr>
                </a:solidFill>
                <a:latin typeface="Times New Roman" pitchFamily="18" charset="0"/>
                <a:cs typeface="Times New Roman" pitchFamily="18" charset="0"/>
              </a:rPr>
              <a:t>Мектеп формасы жайлы  талаптарды сақтамаған оқушыларды  мұғалімдер,  сынып жетекшілері        ата-анасына хабарласып,  ретке келтіру қажет және мұны мектеп әкімшілігіне хабарлауы тиіс.</a:t>
            </a:r>
          </a:p>
          <a:p>
            <a:pPr>
              <a:lnSpc>
                <a:spcPct val="120000"/>
              </a:lnSpc>
              <a:spcBef>
                <a:spcPts val="0"/>
              </a:spcBef>
              <a:buNone/>
            </a:pPr>
            <a:endParaRPr lang="kk-KZ" b="1" dirty="0" smtClean="0">
              <a:solidFill>
                <a:schemeClr val="accent5">
                  <a:lumMod val="50000"/>
                </a:schemeClr>
              </a:solidFill>
              <a:latin typeface="Times New Roman" pitchFamily="18" charset="0"/>
              <a:cs typeface="Times New Roman" pitchFamily="18" charset="0"/>
            </a:endParaRPr>
          </a:p>
          <a:p>
            <a:pPr>
              <a:lnSpc>
                <a:spcPct val="120000"/>
              </a:lnSpc>
              <a:spcBef>
                <a:spcPts val="0"/>
              </a:spcBef>
              <a:buFontTx/>
              <a:buChar char="-"/>
            </a:pPr>
            <a:r>
              <a:rPr lang="kk-KZ" b="1" dirty="0" smtClean="0">
                <a:solidFill>
                  <a:schemeClr val="accent5">
                    <a:lumMod val="50000"/>
                  </a:schemeClr>
                </a:solidFill>
                <a:latin typeface="Times New Roman" pitchFamily="18" charset="0"/>
                <a:cs typeface="Times New Roman" pitchFamily="18" charset="0"/>
              </a:rPr>
              <a:t>Мектеп ішінде екінші аяқ киімін ауыстыру</a:t>
            </a:r>
            <a:endParaRPr lang="ru-RU" b="1" dirty="0" smtClean="0">
              <a:solidFill>
                <a:schemeClr val="accent5">
                  <a:lumMod val="50000"/>
                </a:schemeClr>
              </a:solidFill>
              <a:latin typeface="Times New Roman" pitchFamily="18" charset="0"/>
              <a:cs typeface="Times New Roman" pitchFamily="18" charset="0"/>
            </a:endParaRPr>
          </a:p>
          <a:p>
            <a:pPr>
              <a:lnSpc>
                <a:spcPct val="120000"/>
              </a:lnSpc>
              <a:spcBef>
                <a:spcPts val="0"/>
              </a:spcBef>
              <a:buNone/>
            </a:pPr>
            <a:endParaRPr lang="ru-RU" b="1" dirty="0" smtClean="0">
              <a:solidFill>
                <a:schemeClr val="accent5">
                  <a:lumMod val="50000"/>
                </a:schemeClr>
              </a:solidFill>
              <a:latin typeface="Times New Roman" pitchFamily="18" charset="0"/>
              <a:cs typeface="Times New Roman" pitchFamily="18" charset="0"/>
            </a:endParaRPr>
          </a:p>
          <a:p>
            <a:pPr>
              <a:buNone/>
            </a:pPr>
            <a:endParaRPr lang="ru-RU" b="1" dirty="0">
              <a:solidFill>
                <a:schemeClr val="accent5">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Современный Графический Дизайнабстрактный Фон Геометрических Фигур —  стоковые фотографии и другие картинки Абстрактный - iStock"/>
          <p:cNvPicPr/>
          <p:nvPr/>
        </p:nvPicPr>
        <p:blipFill>
          <a:blip r:embed="rId2" cstate="print"/>
          <a:srcRect b="3835"/>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274638"/>
            <a:ext cx="8229600" cy="418058"/>
          </a:xfrm>
        </p:spPr>
        <p:txBody>
          <a:bodyPr>
            <a:noAutofit/>
          </a:bodyPr>
          <a:lstStyle/>
          <a:p>
            <a:r>
              <a:rPr lang="kk-KZ" sz="2800" b="1" dirty="0" smtClean="0">
                <a:solidFill>
                  <a:srgbClr val="0070C0"/>
                </a:solidFill>
                <a:latin typeface="Times New Roman" pitchFamily="18" charset="0"/>
                <a:cs typeface="Times New Roman" pitchFamily="18" charset="0"/>
              </a:rPr>
              <a:t>Ата-ананың бала өмірінің  қауіпсіздігіне жауаптылығы мен міндеттері:</a:t>
            </a:r>
            <a:endParaRPr lang="ru-RU" sz="3600" dirty="0">
              <a:solidFill>
                <a:srgbClr val="0070C0"/>
              </a:solidFill>
              <a:latin typeface="Times New Roman" pitchFamily="18" charset="0"/>
              <a:cs typeface="Times New Roman" pitchFamily="18" charset="0"/>
            </a:endParaRPr>
          </a:p>
        </p:txBody>
      </p:sp>
      <p:sp>
        <p:nvSpPr>
          <p:cNvPr id="3" name="Содержимое 2"/>
          <p:cNvSpPr>
            <a:spLocks noGrp="1"/>
          </p:cNvSpPr>
          <p:nvPr>
            <p:ph idx="1"/>
          </p:nvPr>
        </p:nvSpPr>
        <p:spPr>
          <a:xfrm>
            <a:off x="179512" y="980728"/>
            <a:ext cx="8964488" cy="5328592"/>
          </a:xfrm>
        </p:spPr>
        <p:txBody>
          <a:bodyPr>
            <a:noAutofit/>
          </a:bodyPr>
          <a:lstStyle/>
          <a:p>
            <a:pPr>
              <a:lnSpc>
                <a:spcPct val="150000"/>
              </a:lnSpc>
              <a:spcBef>
                <a:spcPts val="0"/>
              </a:spcBef>
            </a:pPr>
            <a:r>
              <a:rPr lang="kk-KZ" sz="1400" b="1" dirty="0" smtClean="0">
                <a:solidFill>
                  <a:srgbClr val="7C3B06"/>
                </a:solidFill>
                <a:latin typeface="Times New Roman" pitchFamily="18" charset="0"/>
                <a:cs typeface="Times New Roman" pitchFamily="18" charset="0"/>
              </a:rPr>
              <a:t>Балаға зорлық көрсетуден, озбырлық, зорлық-зомбылық көрсетуден қорғау;</a:t>
            </a:r>
            <a:endParaRPr lang="ru-RU" sz="1400" b="1" dirty="0" smtClean="0">
              <a:solidFill>
                <a:srgbClr val="7C3B06"/>
              </a:solidFill>
              <a:latin typeface="Times New Roman" pitchFamily="18" charset="0"/>
              <a:cs typeface="Times New Roman" pitchFamily="18" charset="0"/>
            </a:endParaRPr>
          </a:p>
          <a:p>
            <a:pPr>
              <a:lnSpc>
                <a:spcPct val="150000"/>
              </a:lnSpc>
              <a:spcBef>
                <a:spcPts val="0"/>
              </a:spcBef>
            </a:pPr>
            <a:r>
              <a:rPr lang="kk-KZ" sz="1400" b="1" dirty="0" smtClean="0">
                <a:solidFill>
                  <a:srgbClr val="7C3B06"/>
                </a:solidFill>
                <a:latin typeface="Times New Roman" pitchFamily="18" charset="0"/>
                <a:cs typeface="Times New Roman" pitchFamily="18" charset="0"/>
              </a:rPr>
              <a:t>Жаман қарау, ауыр физикалық және психологиялық зақым көрсетуден қорғау; </a:t>
            </a:r>
            <a:endParaRPr lang="ru-RU" sz="1400" b="1" dirty="0" smtClean="0">
              <a:solidFill>
                <a:srgbClr val="7C3B06"/>
              </a:solidFill>
              <a:latin typeface="Times New Roman" pitchFamily="18" charset="0"/>
              <a:cs typeface="Times New Roman" pitchFamily="18" charset="0"/>
            </a:endParaRPr>
          </a:p>
          <a:p>
            <a:pPr>
              <a:lnSpc>
                <a:spcPct val="150000"/>
              </a:lnSpc>
              <a:spcBef>
                <a:spcPts val="0"/>
              </a:spcBef>
            </a:pPr>
            <a:r>
              <a:rPr lang="kk-KZ" sz="1400" b="1" dirty="0" smtClean="0">
                <a:solidFill>
                  <a:srgbClr val="7C3B06"/>
                </a:solidFill>
                <a:latin typeface="Times New Roman" pitchFamily="18" charset="0"/>
                <a:cs typeface="Times New Roman" pitchFamily="18" charset="0"/>
              </a:rPr>
              <a:t> Балаларды зейінділікке, сақтыққа, қауіпті жағдайлардың алдын алуға үйрету; </a:t>
            </a:r>
            <a:endParaRPr lang="ru-RU" sz="1400" b="1" dirty="0" smtClean="0">
              <a:solidFill>
                <a:srgbClr val="7C3B06"/>
              </a:solidFill>
              <a:latin typeface="Times New Roman" pitchFamily="18" charset="0"/>
              <a:cs typeface="Times New Roman" pitchFamily="18" charset="0"/>
            </a:endParaRPr>
          </a:p>
          <a:p>
            <a:pPr>
              <a:lnSpc>
                <a:spcPct val="150000"/>
              </a:lnSpc>
              <a:spcBef>
                <a:spcPts val="0"/>
              </a:spcBef>
            </a:pPr>
            <a:r>
              <a:rPr lang="kk-KZ" sz="1400" b="1" dirty="0" smtClean="0">
                <a:solidFill>
                  <a:srgbClr val="7C3B06"/>
                </a:solidFill>
                <a:latin typeface="Times New Roman" pitchFamily="18" charset="0"/>
                <a:cs typeface="Times New Roman" pitchFamily="18" charset="0"/>
              </a:rPr>
              <a:t> Үйде жалғыз болғанда, бөтен адамдарды үйге кіргізбеу керектігін түсіндіру; </a:t>
            </a:r>
            <a:endParaRPr lang="ru-RU" sz="1400" b="1" dirty="0" smtClean="0">
              <a:solidFill>
                <a:srgbClr val="7C3B06"/>
              </a:solidFill>
              <a:latin typeface="Times New Roman" pitchFamily="18" charset="0"/>
              <a:cs typeface="Times New Roman" pitchFamily="18" charset="0"/>
            </a:endParaRPr>
          </a:p>
          <a:p>
            <a:pPr>
              <a:lnSpc>
                <a:spcPct val="150000"/>
              </a:lnSpc>
              <a:spcBef>
                <a:spcPts val="0"/>
              </a:spcBef>
            </a:pPr>
            <a:r>
              <a:rPr lang="kk-KZ" sz="1400" b="1" dirty="0" smtClean="0">
                <a:solidFill>
                  <a:srgbClr val="7C3B06"/>
                </a:solidFill>
                <a:latin typeface="Times New Roman" pitchFamily="18" charset="0"/>
                <a:cs typeface="Times New Roman" pitchFamily="18" charset="0"/>
              </a:rPr>
              <a:t> Бөтен біреудің машинасына отырмау, қыдырып жүргенде бөтен адамдардан тәтті, сыйлықтар алмау керектігін үйрету қажет; </a:t>
            </a:r>
            <a:endParaRPr lang="ru-RU" sz="1400" b="1" dirty="0" smtClean="0">
              <a:solidFill>
                <a:srgbClr val="7C3B06"/>
              </a:solidFill>
              <a:latin typeface="Times New Roman" pitchFamily="18" charset="0"/>
              <a:cs typeface="Times New Roman" pitchFamily="18" charset="0"/>
            </a:endParaRPr>
          </a:p>
          <a:p>
            <a:pPr>
              <a:lnSpc>
                <a:spcPct val="150000"/>
              </a:lnSpc>
              <a:spcBef>
                <a:spcPts val="0"/>
              </a:spcBef>
            </a:pPr>
            <a:r>
              <a:rPr lang="kk-KZ" sz="1400" b="1" dirty="0" smtClean="0">
                <a:solidFill>
                  <a:srgbClr val="7C3B06"/>
                </a:solidFill>
                <a:latin typeface="Times New Roman" pitchFamily="18" charset="0"/>
                <a:cs typeface="Times New Roman" pitchFamily="18" charset="0"/>
              </a:rPr>
              <a:t> Көшенің қараңғы жерлерінен, көпшілік жүрмейтін саябақтардан жүрмеуге үйрету.</a:t>
            </a:r>
            <a:endParaRPr lang="ru-RU" sz="1400" b="1" dirty="0" smtClean="0">
              <a:solidFill>
                <a:srgbClr val="7C3B06"/>
              </a:solidFill>
              <a:latin typeface="Times New Roman" pitchFamily="18" charset="0"/>
              <a:cs typeface="Times New Roman" pitchFamily="18" charset="0"/>
            </a:endParaRPr>
          </a:p>
          <a:p>
            <a:pPr>
              <a:lnSpc>
                <a:spcPct val="150000"/>
              </a:lnSpc>
              <a:spcBef>
                <a:spcPts val="0"/>
              </a:spcBef>
            </a:pPr>
            <a:r>
              <a:rPr lang="kk-KZ" sz="1400" b="1" dirty="0" smtClean="0">
                <a:solidFill>
                  <a:srgbClr val="7C3B06"/>
                </a:solidFill>
                <a:latin typeface="Times New Roman" pitchFamily="18" charset="0"/>
                <a:cs typeface="Times New Roman" pitchFamily="18" charset="0"/>
              </a:rPr>
              <a:t> Тәрбиеші мен репетиторды жалдағанда өте мұқият болған жөн, себебі сіз балаңызды басқа адамның тәрбиесіне бергелі отырсыз, жауапкершілік өзіңіздің міндетіңізде; </a:t>
            </a:r>
            <a:endParaRPr lang="ru-RU" sz="1400" b="1" dirty="0" smtClean="0">
              <a:solidFill>
                <a:srgbClr val="7C3B06"/>
              </a:solidFill>
              <a:latin typeface="Times New Roman" pitchFamily="18" charset="0"/>
              <a:cs typeface="Times New Roman" pitchFamily="18" charset="0"/>
            </a:endParaRPr>
          </a:p>
          <a:p>
            <a:pPr>
              <a:lnSpc>
                <a:spcPct val="150000"/>
              </a:lnSpc>
              <a:spcBef>
                <a:spcPts val="0"/>
              </a:spcBef>
            </a:pPr>
            <a:r>
              <a:rPr lang="kk-KZ" sz="1400" b="1" dirty="0" smtClean="0">
                <a:solidFill>
                  <a:srgbClr val="7C3B06"/>
                </a:solidFill>
                <a:latin typeface="Times New Roman" pitchFamily="18" charset="0"/>
                <a:cs typeface="Times New Roman" pitchFamily="18" charset="0"/>
              </a:rPr>
              <a:t>Егер сіз балаға қатыгездікпен қарау жағдайларын естігін болсаңыз немесе көрген болсаңыз бірден білікті билік органдарына хабарлау міндетіңіз; </a:t>
            </a:r>
            <a:endParaRPr lang="ru-RU" sz="1400" b="1" dirty="0" smtClean="0">
              <a:solidFill>
                <a:srgbClr val="7C3B06"/>
              </a:solidFill>
              <a:latin typeface="Times New Roman" pitchFamily="18" charset="0"/>
              <a:cs typeface="Times New Roman" pitchFamily="18" charset="0"/>
            </a:endParaRPr>
          </a:p>
          <a:p>
            <a:pPr>
              <a:lnSpc>
                <a:spcPct val="150000"/>
              </a:lnSpc>
              <a:spcBef>
                <a:spcPts val="0"/>
              </a:spcBef>
            </a:pPr>
            <a:r>
              <a:rPr lang="kk-KZ" sz="1400" b="1" dirty="0" smtClean="0">
                <a:solidFill>
                  <a:srgbClr val="7C3B06"/>
                </a:solidFill>
                <a:latin typeface="Times New Roman" pitchFamily="18" charset="0"/>
                <a:cs typeface="Times New Roman" pitchFamily="18" charset="0"/>
              </a:rPr>
              <a:t>Жолдан өту ережесін сақтауда балаларды жол ережесін білуге үйретуге міндетті;</a:t>
            </a:r>
            <a:endParaRPr lang="ru-RU" sz="1400" b="1" dirty="0" smtClean="0">
              <a:solidFill>
                <a:srgbClr val="7C3B06"/>
              </a:solidFill>
              <a:latin typeface="Times New Roman" pitchFamily="18" charset="0"/>
              <a:cs typeface="Times New Roman" pitchFamily="18" charset="0"/>
            </a:endParaRPr>
          </a:p>
          <a:p>
            <a:pPr>
              <a:lnSpc>
                <a:spcPct val="150000"/>
              </a:lnSpc>
              <a:spcBef>
                <a:spcPts val="0"/>
              </a:spcBef>
            </a:pPr>
            <a:r>
              <a:rPr lang="kk-KZ" sz="1400" b="1" dirty="0" smtClean="0">
                <a:solidFill>
                  <a:srgbClr val="7C3B06"/>
                </a:solidFill>
                <a:latin typeface="Times New Roman" pitchFamily="18" charset="0"/>
                <a:cs typeface="Times New Roman" pitchFamily="18" charset="0"/>
              </a:rPr>
              <a:t>Қыста жол бойында ойнау-қауіптілігі мен көк тайғақта жүру қауіпін үнемі ескертуге; </a:t>
            </a:r>
            <a:endParaRPr lang="ru-RU" sz="1400" b="1" dirty="0" smtClean="0">
              <a:solidFill>
                <a:srgbClr val="7C3B06"/>
              </a:solidFill>
              <a:latin typeface="Times New Roman" pitchFamily="18" charset="0"/>
              <a:cs typeface="Times New Roman" pitchFamily="18" charset="0"/>
            </a:endParaRPr>
          </a:p>
          <a:p>
            <a:pPr>
              <a:lnSpc>
                <a:spcPct val="150000"/>
              </a:lnSpc>
              <a:spcBef>
                <a:spcPts val="0"/>
              </a:spcBef>
            </a:pPr>
            <a:r>
              <a:rPr lang="kk-KZ" sz="1400" b="1" dirty="0" smtClean="0">
                <a:solidFill>
                  <a:srgbClr val="7C3B06"/>
                </a:solidFill>
                <a:latin typeface="Times New Roman" pitchFamily="18" charset="0"/>
                <a:cs typeface="Times New Roman" pitchFamily="18" charset="0"/>
              </a:rPr>
              <a:t>Оқушыларды төтенше жағдайда дұрыс әрекет етуге үйрету міндеттеледі;</a:t>
            </a:r>
            <a:endParaRPr lang="ru-RU" sz="1400" b="1" dirty="0" smtClean="0">
              <a:solidFill>
                <a:srgbClr val="7C3B06"/>
              </a:solidFill>
              <a:latin typeface="Times New Roman" pitchFamily="18" charset="0"/>
              <a:cs typeface="Times New Roman" pitchFamily="18" charset="0"/>
            </a:endParaRPr>
          </a:p>
          <a:p>
            <a:pPr>
              <a:lnSpc>
                <a:spcPct val="150000"/>
              </a:lnSpc>
              <a:spcBef>
                <a:spcPts val="0"/>
              </a:spcBef>
            </a:pPr>
            <a:r>
              <a:rPr lang="kk-KZ" sz="1400" b="1" dirty="0" smtClean="0">
                <a:solidFill>
                  <a:srgbClr val="7C3B06"/>
                </a:solidFill>
                <a:latin typeface="Times New Roman" pitchFamily="18" charset="0"/>
                <a:cs typeface="Times New Roman" pitchFamily="18" charset="0"/>
              </a:rPr>
              <a:t>Өрт қауіпсіздігі ережелерін сақтауға, өрт болған жағдайда қауіптің алдын алуға үйретуге;</a:t>
            </a:r>
            <a:endParaRPr lang="ru-RU" sz="1400" b="1" dirty="0" smtClean="0">
              <a:solidFill>
                <a:srgbClr val="7C3B06"/>
              </a:solidFill>
              <a:latin typeface="Times New Roman" pitchFamily="18" charset="0"/>
              <a:cs typeface="Times New Roman" pitchFamily="18" charset="0"/>
            </a:endParaRPr>
          </a:p>
          <a:p>
            <a:pPr>
              <a:lnSpc>
                <a:spcPct val="150000"/>
              </a:lnSpc>
              <a:spcBef>
                <a:spcPts val="0"/>
              </a:spcBef>
            </a:pPr>
            <a:r>
              <a:rPr lang="kk-KZ" sz="1400" b="1" dirty="0" smtClean="0">
                <a:solidFill>
                  <a:srgbClr val="7C3B06"/>
                </a:solidFill>
                <a:latin typeface="Times New Roman" pitchFamily="18" charset="0"/>
                <a:cs typeface="Times New Roman" pitchFamily="18" charset="0"/>
              </a:rPr>
              <a:t>Көлшік судың немесе көктемгі тасқын судың қауіптілігін үйретуге міндеттеледі</a:t>
            </a:r>
            <a:endParaRPr lang="ru-RU" sz="1400" b="1" dirty="0" smtClean="0">
              <a:solidFill>
                <a:srgbClr val="7C3B06"/>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Современный Графический Дизайнабстрактный Фон Геометрических Фигур —  стоковые фотографии и другие картинки Абстрактный - iStock"/>
          <p:cNvPicPr/>
          <p:nvPr/>
        </p:nvPicPr>
        <p:blipFill>
          <a:blip r:embed="rId2" cstate="print"/>
          <a:srcRect b="3835"/>
          <a:stretch>
            <a:fillRect/>
          </a:stretch>
        </p:blipFill>
        <p:spPr bwMode="auto">
          <a:xfrm>
            <a:off x="0" y="0"/>
            <a:ext cx="9144000" cy="6858000"/>
          </a:xfrm>
          <a:prstGeom prst="rect">
            <a:avLst/>
          </a:prstGeom>
          <a:noFill/>
          <a:ln w="9525">
            <a:noFill/>
            <a:miter lim="800000"/>
            <a:headEnd/>
            <a:tailEnd/>
          </a:ln>
        </p:spPr>
      </p:pic>
      <p:sp>
        <p:nvSpPr>
          <p:cNvPr id="3" name="Содержимое 2"/>
          <p:cNvSpPr>
            <a:spLocks noGrp="1"/>
          </p:cNvSpPr>
          <p:nvPr>
            <p:ph idx="1"/>
          </p:nvPr>
        </p:nvSpPr>
        <p:spPr>
          <a:xfrm>
            <a:off x="467544" y="1412776"/>
            <a:ext cx="8229600" cy="4525963"/>
          </a:xfrm>
        </p:spPr>
        <p:txBody>
          <a:bodyPr>
            <a:normAutofit fontScale="55000" lnSpcReduction="20000"/>
          </a:bodyPr>
          <a:lstStyle/>
          <a:p>
            <a:pPr marL="514350" indent="-514350">
              <a:buNone/>
            </a:pPr>
            <a:r>
              <a:rPr lang="kk-KZ" b="1" dirty="0" smtClean="0">
                <a:solidFill>
                  <a:srgbClr val="002060"/>
                </a:solidFill>
                <a:latin typeface="Times New Roman" pitchFamily="18" charset="0"/>
                <a:cs typeface="Times New Roman" pitchFamily="18" charset="0"/>
              </a:rPr>
              <a:t>1.    Ата-аналар мұғалімдерден қосымша ақпараттар алуға құқылы, қойылған бағалар, оқушының үлгерімі және балаға қиындық тудыратын жайттар туралы жеке консультациялар арқылы түсінік ала алады, гимназияда  қалыптасқан дамытушылық сұхбаттарына және басқа да ақпараттық  хабарламаға  қатыса алады.</a:t>
            </a:r>
          </a:p>
          <a:p>
            <a:pPr marL="514350" indent="-514350">
              <a:buNone/>
            </a:pPr>
            <a:endParaRPr lang="ru-RU" b="1" dirty="0" smtClean="0">
              <a:solidFill>
                <a:srgbClr val="002060"/>
              </a:solidFill>
              <a:latin typeface="Times New Roman" pitchFamily="18" charset="0"/>
              <a:cs typeface="Times New Roman" pitchFamily="18" charset="0"/>
            </a:endParaRPr>
          </a:p>
          <a:p>
            <a:pPr>
              <a:buNone/>
            </a:pPr>
            <a:r>
              <a:rPr lang="kk-KZ" b="1" dirty="0" smtClean="0">
                <a:solidFill>
                  <a:srgbClr val="002060"/>
                </a:solidFill>
                <a:latin typeface="Times New Roman" pitchFamily="18" charset="0"/>
                <a:cs typeface="Times New Roman" pitchFamily="18" charset="0"/>
              </a:rPr>
              <a:t>2.    Егер де балаға берілген анықтамада  көрсетілген себептерге күдіктенетін болса және оқушы сабақты көп босатқан жағдайда, мекеме қызметкерлері ата-анасынан қосымша түсініктеме талап етуге  құқылы.</a:t>
            </a:r>
          </a:p>
          <a:p>
            <a:pPr>
              <a:buNone/>
            </a:pPr>
            <a:endParaRPr lang="ru-RU" b="1" dirty="0" smtClean="0">
              <a:solidFill>
                <a:srgbClr val="002060"/>
              </a:solidFill>
              <a:latin typeface="Times New Roman" pitchFamily="18" charset="0"/>
              <a:cs typeface="Times New Roman" pitchFamily="18" charset="0"/>
            </a:endParaRPr>
          </a:p>
          <a:p>
            <a:pPr>
              <a:buNone/>
            </a:pPr>
            <a:r>
              <a:rPr lang="kk-KZ" b="1" dirty="0" smtClean="0">
                <a:solidFill>
                  <a:srgbClr val="002060"/>
                </a:solidFill>
                <a:latin typeface="Times New Roman" pitchFamily="18" charset="0"/>
                <a:cs typeface="Times New Roman" pitchFamily="18" charset="0"/>
              </a:rPr>
              <a:t>4.   Егер ата-ана оқушының сабаққа қатыспайтыны жайлы хабарламаған болса және оның себебін анықтау мүмкін емес жағдайда, мекеме екінші күні оқушының мекен-жайы бойынша барып жолыға алады. </a:t>
            </a:r>
          </a:p>
          <a:p>
            <a:pPr>
              <a:buNone/>
            </a:pPr>
            <a:endParaRPr lang="ru-RU" b="1" dirty="0" smtClean="0">
              <a:solidFill>
                <a:srgbClr val="002060"/>
              </a:solidFill>
              <a:latin typeface="Times New Roman" pitchFamily="18" charset="0"/>
              <a:cs typeface="Times New Roman" pitchFamily="18" charset="0"/>
            </a:endParaRPr>
          </a:p>
          <a:p>
            <a:pPr>
              <a:buNone/>
            </a:pPr>
            <a:r>
              <a:rPr lang="kk-KZ" b="1" dirty="0" smtClean="0">
                <a:solidFill>
                  <a:srgbClr val="002060"/>
                </a:solidFill>
                <a:latin typeface="Times New Roman" pitchFamily="18" charset="0"/>
                <a:cs typeface="Times New Roman" pitchFamily="18" charset="0"/>
              </a:rPr>
              <a:t>5.   Барлық сабақ сағаттарының тоқсан бойынша 20 пайызын себепсіз босатқан болса, ол оқушының аты-жөні білім басқармасына жіберіледі.</a:t>
            </a:r>
            <a:endParaRPr lang="ru-RU" b="1" dirty="0" smtClean="0">
              <a:solidFill>
                <a:srgbClr val="002060"/>
              </a:solidFill>
              <a:latin typeface="Times New Roman" pitchFamily="18" charset="0"/>
              <a:cs typeface="Times New Roman" pitchFamily="18" charset="0"/>
            </a:endParaRPr>
          </a:p>
          <a:p>
            <a:pPr>
              <a:buNone/>
            </a:pPr>
            <a:endParaRPr lang="ru-RU" b="1" dirty="0">
              <a:solidFill>
                <a:srgbClr val="002060"/>
              </a:solidFill>
              <a:latin typeface="Times New Roman" pitchFamily="18" charset="0"/>
              <a:cs typeface="Times New Roman" pitchFamily="18" charset="0"/>
            </a:endParaRPr>
          </a:p>
        </p:txBody>
      </p:sp>
      <p:sp>
        <p:nvSpPr>
          <p:cNvPr id="4" name="Прямоугольник 3"/>
          <p:cNvSpPr/>
          <p:nvPr/>
        </p:nvSpPr>
        <p:spPr>
          <a:xfrm>
            <a:off x="1403648" y="188640"/>
            <a:ext cx="5903738" cy="830997"/>
          </a:xfrm>
          <a:prstGeom prst="rect">
            <a:avLst/>
          </a:prstGeom>
        </p:spPr>
        <p:txBody>
          <a:bodyPr wrap="square">
            <a:spAutoFit/>
          </a:bodyPr>
          <a:lstStyle/>
          <a:p>
            <a:pPr algn="ctr"/>
            <a:r>
              <a:rPr lang="kk-KZ" sz="2400" b="1" dirty="0" smtClean="0">
                <a:solidFill>
                  <a:schemeClr val="accent2">
                    <a:lumMod val="75000"/>
                  </a:schemeClr>
                </a:solidFill>
                <a:latin typeface="Times New Roman" pitchFamily="18" charset="0"/>
                <a:cs typeface="Times New Roman" pitchFamily="18" charset="0"/>
              </a:rPr>
              <a:t>Ата- аналарға әсер ету және оларды қолдау шаралары</a:t>
            </a:r>
            <a:endParaRPr lang="ru-RU" sz="1400" dirty="0">
              <a:solidFill>
                <a:schemeClr val="accent2">
                  <a:lumMod val="75000"/>
                </a:schemeClr>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Рисунок 13" descr="Современный Графический Дизайнабстрактный Фон Геометрических Фигур —  стоковые фотографии и другие картинки Абстрактный - iStock"/>
          <p:cNvPicPr/>
          <p:nvPr/>
        </p:nvPicPr>
        <p:blipFill>
          <a:blip r:embed="rId2" cstate="print"/>
          <a:srcRect b="3835"/>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395536" y="188640"/>
            <a:ext cx="8229600" cy="706090"/>
          </a:xfrm>
        </p:spPr>
        <p:txBody>
          <a:bodyPr>
            <a:noAutofit/>
          </a:bodyPr>
          <a:lstStyle/>
          <a:p>
            <a:r>
              <a:rPr lang="kk-KZ" sz="1600" b="1" dirty="0" smtClean="0">
                <a:solidFill>
                  <a:schemeClr val="accent6">
                    <a:lumMod val="50000"/>
                  </a:schemeClr>
                </a:solidFill>
                <a:latin typeface="Times New Roman" pitchFamily="18" charset="0"/>
                <a:cs typeface="Times New Roman" pitchFamily="18" charset="0"/>
              </a:rPr>
              <a:t>Коронавирустық инфекцияның таралуына жол бермеуге байланысты шектеу шаралары кезеңінде орта білім беру ұйымдарында дәстүрлі (штаттық) 2021-2022 оқу жылындағы оқу процесін ұйымдастыру жөніндегі әдістемелік  ұсынымдар</a:t>
            </a:r>
            <a:endParaRPr lang="ru-RU" sz="1600" dirty="0">
              <a:solidFill>
                <a:schemeClr val="accent6">
                  <a:lumMod val="50000"/>
                </a:schemeClr>
              </a:solidFill>
              <a:latin typeface="Times New Roman" pitchFamily="18" charset="0"/>
              <a:cs typeface="Times New Roman" pitchFamily="18" charset="0"/>
            </a:endParaRPr>
          </a:p>
        </p:txBody>
      </p:sp>
      <p:sp>
        <p:nvSpPr>
          <p:cNvPr id="15361" name="Rectangle 1"/>
          <p:cNvSpPr>
            <a:spLocks noChangeArrowheads="1"/>
          </p:cNvSpPr>
          <p:nvPr/>
        </p:nvSpPr>
        <p:spPr bwMode="auto">
          <a:xfrm>
            <a:off x="3923928" y="1124744"/>
            <a:ext cx="5076056"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105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a:t>
            </a:r>
            <a:r>
              <a:rPr kumimoji="0" lang="kk-KZ" sz="105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Қазақстан Республикасы</a:t>
            </a:r>
            <a:endParaRPr kumimoji="0" lang="ru-RU" sz="3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kk-KZ" sz="105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Білім және ғылым министрінің</a:t>
            </a:r>
            <a:endParaRPr kumimoji="0" lang="ru-RU" sz="3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kk-KZ" sz="1050" b="1" i="0" u="none" strike="noStrike" cap="none" normalizeH="0" baseline="0" dirty="0" smtClean="0">
                <a:ln>
                  <a:noFill/>
                </a:ln>
                <a:solidFill>
                  <a:schemeClr val="accent6">
                    <a:lumMod val="50000"/>
                  </a:schemeClr>
                </a:solidFill>
                <a:effectLst/>
                <a:latin typeface="Times New Roman" pitchFamily="18" charset="0"/>
                <a:ea typeface="Calibri" pitchFamily="34" charset="0"/>
                <a:cs typeface="Times New Roman" pitchFamily="18" charset="0"/>
              </a:rPr>
              <a:t>                                                                         2021 жылғы  «31» тамыздағы</a:t>
            </a:r>
            <a:br>
              <a:rPr kumimoji="0" lang="kk-KZ" sz="1050" b="1" i="0" u="none" strike="noStrike" cap="none" normalizeH="0" baseline="0" dirty="0" smtClean="0">
                <a:ln>
                  <a:noFill/>
                </a:ln>
                <a:solidFill>
                  <a:schemeClr val="accent6">
                    <a:lumMod val="50000"/>
                  </a:schemeClr>
                </a:solidFill>
                <a:effectLst/>
                <a:latin typeface="Times New Roman" pitchFamily="18" charset="0"/>
                <a:ea typeface="Calibri" pitchFamily="34" charset="0"/>
                <a:cs typeface="Times New Roman" pitchFamily="18" charset="0"/>
              </a:rPr>
            </a:br>
            <a:r>
              <a:rPr kumimoji="0" lang="kk-KZ" sz="1050" b="1" i="0" u="none" strike="noStrike" cap="none" normalizeH="0" baseline="0" dirty="0" smtClean="0">
                <a:ln>
                  <a:noFill/>
                </a:ln>
                <a:solidFill>
                  <a:schemeClr val="accent6">
                    <a:lumMod val="50000"/>
                  </a:schemeClr>
                </a:solidFill>
                <a:effectLst/>
                <a:latin typeface="Times New Roman" pitchFamily="18" charset="0"/>
                <a:ea typeface="Calibri" pitchFamily="34" charset="0"/>
                <a:cs typeface="Times New Roman" pitchFamily="18" charset="0"/>
              </a:rPr>
              <a:t>                                                                                    № 444 бұйрығына қосымша</a:t>
            </a:r>
            <a:endParaRPr kumimoji="0" lang="kk-KZ" sz="1200" b="1" i="0" u="none" strike="noStrike" cap="none" normalizeH="0" baseline="0" dirty="0" smtClean="0">
              <a:ln>
                <a:noFill/>
              </a:ln>
              <a:solidFill>
                <a:schemeClr val="accent6">
                  <a:lumMod val="50000"/>
                </a:schemeClr>
              </a:solidFill>
              <a:effectLst/>
              <a:latin typeface="Times New Roman" pitchFamily="18" charset="0"/>
              <a:cs typeface="Times New Roman" pitchFamily="18" charset="0"/>
            </a:endParaRPr>
          </a:p>
        </p:txBody>
      </p:sp>
      <p:sp>
        <p:nvSpPr>
          <p:cNvPr id="15362" name="Rectangle 2"/>
          <p:cNvSpPr>
            <a:spLocks noChangeArrowheads="1"/>
          </p:cNvSpPr>
          <p:nvPr/>
        </p:nvSpPr>
        <p:spPr bwMode="auto">
          <a:xfrm>
            <a:off x="0" y="1916832"/>
            <a:ext cx="889248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Ата-анасы</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немесе</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басқа </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да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заңды өкілдерінің өтініші негізінде</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созылмалы</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ауруы</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бар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немесе</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ауруы</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өршуі кезінде</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p>
          <a:p>
            <a:pPr marL="0" marR="0" lvl="0" indent="449263"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және </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т.б.)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үй жағдайында асинхронды</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(өз</a:t>
            </a:r>
            <a:r>
              <a:rPr kumimoji="0" lang="kk-KZ"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дігінен)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оқытуға рұқсат беріледі</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Асинхронды</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(өз</a:t>
            </a:r>
            <a:r>
              <a:rPr kumimoji="0" lang="kk-KZ"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дігінен</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оқыту білім</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p>
          <a:p>
            <a:pPr marL="0" marR="0" lvl="0" indent="449263"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алушының ата-анасының немесе</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заңды өкілдерінің өтініші негізінде</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мектеп</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директорының бұйрығымен ресімделеді</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p>
          <a:p>
            <a:pPr marL="0" marR="0" lvl="0" indent="449263"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Асинхронды</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(өз</a:t>
            </a:r>
            <a:r>
              <a:rPr kumimoji="0" lang="kk-KZ"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дігінен</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оқыту кезінде</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білім</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r>
              <a:rPr kumimoji="0" lang="ru-RU" sz="1200" b="1" i="0" u="none" strike="noStrike" cap="none" normalizeH="0" baseline="0" dirty="0" err="1" smtClean="0">
                <a:ln>
                  <a:noFill/>
                </a:ln>
                <a:solidFill>
                  <a:srgbClr val="002060"/>
                </a:solidFill>
                <a:effectLst/>
                <a:latin typeface="Times New Roman" pitchFamily="18" charset="0"/>
                <a:ea typeface="Times New Roman" pitchFamily="18" charset="0"/>
                <a:cs typeface="Times New Roman" pitchFamily="18" charset="0"/>
              </a:rPr>
              <a:t>алушы</a:t>
            </a:r>
            <a:r>
              <a:rPr kumimoji="0" lang="ru-RU" sz="12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a:t>
            </a:r>
            <a:endParaRPr kumimoji="0" lang="ru-RU" sz="1600" b="1" i="0" u="none" strike="noStrike" cap="none" normalizeH="0" baseline="0" dirty="0" smtClean="0">
              <a:ln>
                <a:noFill/>
              </a:ln>
              <a:solidFill>
                <a:srgbClr val="002060"/>
              </a:solidFill>
              <a:effectLst/>
              <a:latin typeface="Times New Roman" pitchFamily="18" charset="0"/>
              <a:cs typeface="Times New Roman" pitchFamily="18" charset="0"/>
            </a:endParaRPr>
          </a:p>
        </p:txBody>
      </p:sp>
      <p:sp>
        <p:nvSpPr>
          <p:cNvPr id="15363" name="Rectangle 3"/>
          <p:cNvSpPr>
            <a:spLocks noChangeArrowheads="1"/>
          </p:cNvSpPr>
          <p:nvPr/>
        </p:nvSpPr>
        <p:spPr bwMode="auto">
          <a:xfrm>
            <a:off x="0" y="3110191"/>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900113" algn="l"/>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Балалардың  ата-аналары немесе заңды өкілдері білім алушыларды ұйым ғимаратына</a:t>
            </a:r>
          </a:p>
          <a:p>
            <a:pPr marL="0" marR="0" lvl="0" indent="450850" algn="just" defTabSz="914400" rtl="0" eaLnBrk="1" fontAlgn="base" latinLnBrk="0" hangingPunct="1">
              <a:lnSpc>
                <a:spcPct val="100000"/>
              </a:lnSpc>
              <a:spcBef>
                <a:spcPct val="0"/>
              </a:spcBef>
              <a:spcAft>
                <a:spcPct val="0"/>
              </a:spcAft>
              <a:buClrTx/>
              <a:buSzTx/>
              <a:buFontTx/>
              <a:buNone/>
              <a:tabLst>
                <a:tab pos="900113" algn="l"/>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кіретін есіктерге дейін </a:t>
            </a:r>
            <a:r>
              <a:rPr kumimoji="0" lang="kk-KZ" sz="1400" b="1" i="0" u="none" strike="noStrike" cap="none" normalizeH="0" dirty="0" smtClean="0">
                <a:ln>
                  <a:noFill/>
                </a:ln>
                <a:solidFill>
                  <a:srgbClr val="002060"/>
                </a:solidFill>
                <a:effectLst/>
                <a:latin typeface="Times New Roman" pitchFamily="18" charset="0"/>
                <a:ea typeface="Times New Roman" pitchFamily="18" charset="0"/>
                <a:cs typeface="Times New Roman" pitchFamily="18" charset="0"/>
              </a:rPr>
              <a:t> </a:t>
            </a: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ертіп апарады,  ғимаратқа кіруге жол берілмейді.</a:t>
            </a:r>
            <a:endParaRPr kumimoji="0" lang="kk-KZ" sz="2000" b="1" i="0" u="none" strike="noStrike" cap="none" normalizeH="0" baseline="0" dirty="0" smtClean="0">
              <a:ln>
                <a:noFill/>
              </a:ln>
              <a:solidFill>
                <a:srgbClr val="002060"/>
              </a:solidFill>
              <a:effectLst/>
              <a:latin typeface="Times New Roman" pitchFamily="18" charset="0"/>
              <a:cs typeface="Times New Roman" pitchFamily="18" charset="0"/>
            </a:endParaRPr>
          </a:p>
        </p:txBody>
      </p:sp>
      <p:sp>
        <p:nvSpPr>
          <p:cNvPr id="15364" name="Rectangle 4"/>
          <p:cNvSpPr>
            <a:spLocks noChangeArrowheads="1"/>
          </p:cNvSpPr>
          <p:nvPr/>
        </p:nvSpPr>
        <p:spPr bwMode="auto">
          <a:xfrm>
            <a:off x="5975648" y="2780928"/>
            <a:ext cx="3168352"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100" b="1" i="0" u="none" strike="noStrike" cap="none" normalizeH="0" baseline="0" dirty="0" smtClean="0">
                <a:ln>
                  <a:noFill/>
                </a:ln>
                <a:solidFill>
                  <a:schemeClr val="accent6">
                    <a:lumMod val="50000"/>
                  </a:schemeClr>
                </a:solidFill>
                <a:effectLst/>
                <a:latin typeface="Times New Roman" pitchFamily="18" charset="0"/>
                <a:ea typeface="Times New Roman" pitchFamily="18" charset="0"/>
                <a:cs typeface="Times New Roman" pitchFamily="18" charset="0"/>
              </a:rPr>
              <a:t>                 ҚАУЛЫСЫ	</a:t>
            </a:r>
            <a:endParaRPr kumimoji="0" lang="ru-RU" sz="1100" b="1" i="0" u="sng" strike="noStrike" cap="none" normalizeH="0" baseline="0" dirty="0" smtClean="0">
              <a:ln>
                <a:noFill/>
              </a:ln>
              <a:solidFill>
                <a:schemeClr val="accent6">
                  <a:lumMod val="50000"/>
                </a:schemeClr>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100" b="1" i="0" u="sng" strike="noStrike" cap="none" normalizeH="0" baseline="0" dirty="0" smtClean="0">
                <a:ln>
                  <a:noFill/>
                </a:ln>
                <a:solidFill>
                  <a:schemeClr val="accent6">
                    <a:lumMod val="50000"/>
                  </a:schemeClr>
                </a:solidFill>
                <a:effectLst/>
                <a:latin typeface="Arial" pitchFamily="34" charset="0"/>
                <a:ea typeface="Times New Roman" pitchFamily="18" charset="0"/>
                <a:cs typeface="Arial" pitchFamily="34" charset="0"/>
              </a:rPr>
              <a:t>2021</a:t>
            </a:r>
            <a:r>
              <a:rPr kumimoji="0" lang="kk-KZ" sz="1100" b="1" i="0" u="sng" strike="noStrike" cap="none" normalizeH="0" baseline="0" dirty="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u-RU" sz="1100" b="1" i="0" u="sng" strike="noStrike" cap="none" normalizeH="0" baseline="0" dirty="0" err="1" smtClean="0">
                <a:ln>
                  <a:noFill/>
                </a:ln>
                <a:solidFill>
                  <a:schemeClr val="accent6">
                    <a:lumMod val="50000"/>
                  </a:schemeClr>
                </a:solidFill>
                <a:effectLst/>
                <a:latin typeface="Arial" pitchFamily="34" charset="0"/>
                <a:ea typeface="Times New Roman" pitchFamily="18" charset="0"/>
                <a:cs typeface="Arial" pitchFamily="34" charset="0"/>
              </a:rPr>
              <a:t>жыл</a:t>
            </a:r>
            <a:r>
              <a:rPr kumimoji="0" lang="kk-KZ" sz="1100" b="1" i="0" u="sng" strike="noStrike" cap="none" normalizeH="0" baseline="0" dirty="0" smtClean="0">
                <a:ln>
                  <a:noFill/>
                </a:ln>
                <a:solidFill>
                  <a:schemeClr val="accent6">
                    <a:lumMod val="50000"/>
                  </a:schemeClr>
                </a:solidFill>
                <a:effectLst/>
                <a:latin typeface="Arial" pitchFamily="34" charset="0"/>
                <a:ea typeface="Times New Roman" pitchFamily="18" charset="0"/>
                <a:cs typeface="Arial" pitchFamily="34" charset="0"/>
              </a:rPr>
              <a:t>ғы 25 тамыздағы </a:t>
            </a:r>
            <a:r>
              <a:rPr kumimoji="0" lang="ru-RU" sz="1100" b="1" i="0" u="sng" strike="noStrike" cap="none" normalizeH="0" baseline="0" dirty="0" smtClean="0">
                <a:ln>
                  <a:noFill/>
                </a:ln>
                <a:solidFill>
                  <a:schemeClr val="accent6">
                    <a:lumMod val="50000"/>
                  </a:schemeClr>
                </a:solidFill>
                <a:effectLst/>
                <a:latin typeface="Arial" pitchFamily="34" charset="0"/>
                <a:ea typeface="Times New Roman" pitchFamily="18" charset="0"/>
                <a:cs typeface="Arial" pitchFamily="34" charset="0"/>
              </a:rPr>
              <a:t>№</a:t>
            </a:r>
            <a:r>
              <a:rPr kumimoji="0" lang="kk-KZ" sz="1100" b="1" i="0" u="sng" strike="noStrike" cap="none" normalizeH="0" baseline="0" dirty="0" smtClean="0">
                <a:ln>
                  <a:noFill/>
                </a:ln>
                <a:solidFill>
                  <a:schemeClr val="accent6">
                    <a:lumMod val="50000"/>
                  </a:schemeClr>
                </a:solidFill>
                <a:effectLst/>
                <a:latin typeface="Arial" pitchFamily="34" charset="0"/>
                <a:ea typeface="Times New Roman" pitchFamily="18" charset="0"/>
                <a:cs typeface="Arial" pitchFamily="34" charset="0"/>
              </a:rPr>
              <a:t>36</a:t>
            </a:r>
            <a:r>
              <a:rPr kumimoji="0" lang="kk-KZ" sz="1100" b="1" i="0" u="none" strike="noStrike" cap="none" normalizeH="0" baseline="0" dirty="0" smtClean="0">
                <a:ln>
                  <a:noFill/>
                </a:ln>
                <a:solidFill>
                  <a:schemeClr val="accent6">
                    <a:lumMod val="50000"/>
                  </a:schemeClr>
                </a:solidFill>
                <a:effectLst/>
                <a:latin typeface="Arial" pitchFamily="34" charset="0"/>
                <a:ea typeface="Times New Roman" pitchFamily="18" charset="0"/>
                <a:cs typeface="Arial" pitchFamily="34" charset="0"/>
              </a:rPr>
              <a:t>                                                 </a:t>
            </a:r>
            <a:r>
              <a:rPr kumimoji="0" lang="ru-RU" sz="600" b="0" i="0" u="none" strike="noStrike" cap="none" normalizeH="0" baseline="0" dirty="0" smtClean="0">
                <a:ln>
                  <a:noFill/>
                </a:ln>
                <a:solidFill>
                  <a:schemeClr val="accent6">
                    <a:lumMod val="50000"/>
                  </a:schemeClr>
                </a:solidFill>
                <a:effectLst/>
                <a:latin typeface="Arial" pitchFamily="34" charset="0"/>
                <a:cs typeface="Arial" pitchFamily="34" charset="0"/>
              </a:rPr>
              <a:t> </a:t>
            </a:r>
            <a:endParaRPr kumimoji="0" lang="ru-RU" sz="1800" b="0" i="0" u="none" strike="noStrike" cap="none" normalizeH="0" baseline="0" dirty="0" smtClean="0">
              <a:ln>
                <a:noFill/>
              </a:ln>
              <a:solidFill>
                <a:schemeClr val="accent6">
                  <a:lumMod val="50000"/>
                </a:schemeClr>
              </a:solidFill>
              <a:effectLst/>
              <a:latin typeface="Arial" pitchFamily="34" charset="0"/>
              <a:cs typeface="Arial" pitchFamily="34" charset="0"/>
            </a:endParaRPr>
          </a:p>
        </p:txBody>
      </p:sp>
      <p:sp>
        <p:nvSpPr>
          <p:cNvPr id="15365" name="Rectangle 5"/>
          <p:cNvSpPr>
            <a:spLocks noChangeArrowheads="1"/>
          </p:cNvSpPr>
          <p:nvPr/>
        </p:nvSpPr>
        <p:spPr bwMode="auto">
          <a:xfrm>
            <a:off x="0" y="3819817"/>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Бөгде адамдардың кіруіне жол бермеу мақсатында асхана тек оқушыларға, педагогтар</a:t>
            </a: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 құрамына</a:t>
            </a:r>
            <a:r>
              <a:rPr kumimoji="0" lang="kk-KZ" sz="1400" b="1" i="0" u="none" strike="noStrike" cap="none" normalizeH="0" dirty="0" smtClean="0">
                <a:ln>
                  <a:noFill/>
                </a:ln>
                <a:solidFill>
                  <a:srgbClr val="002060"/>
                </a:solidFill>
                <a:effectLst/>
                <a:latin typeface="Times New Roman" pitchFamily="18" charset="0"/>
                <a:ea typeface="Times New Roman" pitchFamily="18" charset="0"/>
                <a:cs typeface="Times New Roman" pitchFamily="18" charset="0"/>
              </a:rPr>
              <a:t> </a:t>
            </a: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және</a:t>
            </a:r>
            <a:r>
              <a:rPr kumimoji="0" lang="kk-KZ" sz="1400" b="1" i="0" u="none" strike="noStrike" cap="none" normalizeH="0" dirty="0" smtClean="0">
                <a:ln>
                  <a:noFill/>
                </a:ln>
                <a:solidFill>
                  <a:srgbClr val="002060"/>
                </a:solidFill>
                <a:effectLst/>
                <a:latin typeface="Times New Roman" pitchFamily="18" charset="0"/>
                <a:ea typeface="Times New Roman" pitchFamily="18" charset="0"/>
                <a:cs typeface="Times New Roman" pitchFamily="18" charset="0"/>
              </a:rPr>
              <a:t>  </a:t>
            </a: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білім беру объектісінің қызметкерлеріне қызмет көрсетеді.</a:t>
            </a:r>
            <a:endParaRPr kumimoji="0" lang="kk-KZ" sz="2000" b="1" i="0" u="none" strike="noStrike" cap="none" normalizeH="0" baseline="0" dirty="0" smtClean="0">
              <a:ln>
                <a:noFill/>
              </a:ln>
              <a:solidFill>
                <a:srgbClr val="002060"/>
              </a:solidFill>
              <a:effectLst/>
              <a:latin typeface="Times New Roman" pitchFamily="18" charset="0"/>
              <a:cs typeface="Times New Roman" pitchFamily="18" charset="0"/>
            </a:endParaRPr>
          </a:p>
        </p:txBody>
      </p:sp>
      <p:sp>
        <p:nvSpPr>
          <p:cNvPr id="9" name="Rectangle 5"/>
          <p:cNvSpPr>
            <a:spLocks noChangeArrowheads="1"/>
          </p:cNvSpPr>
          <p:nvPr/>
        </p:nvSpPr>
        <p:spPr bwMode="auto">
          <a:xfrm>
            <a:off x="0" y="4395881"/>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dirty="0" smtClean="0">
                <a:ln>
                  <a:noFill/>
                </a:ln>
                <a:solidFill>
                  <a:srgbClr val="002060"/>
                </a:solidFill>
                <a:effectLst/>
                <a:latin typeface="Times New Roman" pitchFamily="18" charset="0"/>
                <a:cs typeface="Times New Roman" pitchFamily="18" charset="0"/>
              </a:rPr>
              <a:t>Күнделікті</a:t>
            </a:r>
            <a:r>
              <a:rPr kumimoji="0" lang="kk-KZ" sz="1400" b="1" i="0" u="none" strike="noStrike" cap="none" normalizeH="0" dirty="0" smtClean="0">
                <a:ln>
                  <a:noFill/>
                </a:ln>
                <a:solidFill>
                  <a:srgbClr val="002060"/>
                </a:solidFill>
                <a:effectLst/>
                <a:latin typeface="Times New Roman" pitchFamily="18" charset="0"/>
                <a:cs typeface="Times New Roman" pitchFamily="18" charset="0"/>
              </a:rPr>
              <a:t> сабаққа келген оқушы санитарлық талап ережелеріне сәйкес </a:t>
            </a:r>
          </a:p>
          <a:p>
            <a:pPr marL="0" marR="0" lvl="0" indent="450850" algn="just"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dirty="0" smtClean="0">
                <a:ln>
                  <a:noFill/>
                </a:ln>
                <a:solidFill>
                  <a:srgbClr val="002060"/>
                </a:solidFill>
                <a:effectLst/>
                <a:latin typeface="Times New Roman" pitchFamily="18" charset="0"/>
                <a:cs typeface="Times New Roman" pitchFamily="18" charset="0"/>
              </a:rPr>
              <a:t>МАСКА кию, қолын  АНТИСЕПТИК-пен залалсыздандыру.</a:t>
            </a:r>
            <a:endParaRPr kumimoji="0" lang="kk-KZ" sz="1400" b="1" i="0" u="none" strike="noStrike" cap="none" normalizeH="0" baseline="0" dirty="0" smtClean="0">
              <a:ln>
                <a:noFill/>
              </a:ln>
              <a:solidFill>
                <a:srgbClr val="002060"/>
              </a:solidFill>
              <a:effectLst/>
              <a:latin typeface="Times New Roman" pitchFamily="18" charset="0"/>
              <a:cs typeface="Times New Roman" pitchFamily="18" charset="0"/>
            </a:endParaRPr>
          </a:p>
        </p:txBody>
      </p:sp>
      <p:pic>
        <p:nvPicPr>
          <p:cNvPr id="10" name="Рисунок 9" descr="Кнопка галочки в Оклахоме, угол, лист, трава png | PNGWing"/>
          <p:cNvPicPr/>
          <p:nvPr/>
        </p:nvPicPr>
        <p:blipFill>
          <a:blip r:embed="rId3" cstate="print"/>
          <a:srcRect/>
          <a:stretch>
            <a:fillRect/>
          </a:stretch>
        </p:blipFill>
        <p:spPr bwMode="auto">
          <a:xfrm>
            <a:off x="179512" y="2132856"/>
            <a:ext cx="288031" cy="288031"/>
          </a:xfrm>
          <a:prstGeom prst="rect">
            <a:avLst/>
          </a:prstGeom>
          <a:noFill/>
          <a:ln w="9525">
            <a:noFill/>
            <a:miter lim="800000"/>
            <a:headEnd/>
            <a:tailEnd/>
          </a:ln>
        </p:spPr>
      </p:pic>
      <p:pic>
        <p:nvPicPr>
          <p:cNvPr id="11" name="Рисунок 10" descr="Кнопка галочки в Оклахоме, угол, лист, трава png | PNGWing"/>
          <p:cNvPicPr/>
          <p:nvPr/>
        </p:nvPicPr>
        <p:blipFill>
          <a:blip r:embed="rId3" cstate="print"/>
          <a:srcRect/>
          <a:stretch>
            <a:fillRect/>
          </a:stretch>
        </p:blipFill>
        <p:spPr bwMode="auto">
          <a:xfrm>
            <a:off x="179512" y="3429000"/>
            <a:ext cx="288031" cy="288031"/>
          </a:xfrm>
          <a:prstGeom prst="rect">
            <a:avLst/>
          </a:prstGeom>
          <a:noFill/>
          <a:ln w="9525">
            <a:noFill/>
            <a:miter lim="800000"/>
            <a:headEnd/>
            <a:tailEnd/>
          </a:ln>
        </p:spPr>
      </p:pic>
      <p:pic>
        <p:nvPicPr>
          <p:cNvPr id="12" name="Рисунок 11" descr="Кнопка галочки в Оклахоме, угол, лист, трава png | PNGWing"/>
          <p:cNvPicPr/>
          <p:nvPr/>
        </p:nvPicPr>
        <p:blipFill>
          <a:blip r:embed="rId3" cstate="print"/>
          <a:srcRect/>
          <a:stretch>
            <a:fillRect/>
          </a:stretch>
        </p:blipFill>
        <p:spPr bwMode="auto">
          <a:xfrm>
            <a:off x="179512" y="4437112"/>
            <a:ext cx="288031" cy="288031"/>
          </a:xfrm>
          <a:prstGeom prst="rect">
            <a:avLst/>
          </a:prstGeom>
          <a:noFill/>
          <a:ln w="9525">
            <a:noFill/>
            <a:miter lim="800000"/>
            <a:headEnd/>
            <a:tailEnd/>
          </a:ln>
        </p:spPr>
      </p:pic>
      <p:pic>
        <p:nvPicPr>
          <p:cNvPr id="13" name="Рисунок 12" descr="Кнопка галочки в Оклахоме, угол, лист, трава png | PNGWing"/>
          <p:cNvPicPr/>
          <p:nvPr/>
        </p:nvPicPr>
        <p:blipFill>
          <a:blip r:embed="rId3" cstate="print"/>
          <a:srcRect/>
          <a:stretch>
            <a:fillRect/>
          </a:stretch>
        </p:blipFill>
        <p:spPr bwMode="auto">
          <a:xfrm>
            <a:off x="179512" y="5229200"/>
            <a:ext cx="288031" cy="288031"/>
          </a:xfrm>
          <a:prstGeom prst="rect">
            <a:avLst/>
          </a:prstGeom>
          <a:noFill/>
          <a:ln w="9525">
            <a:noFill/>
            <a:miter lim="800000"/>
            <a:headEnd/>
            <a:tailEnd/>
          </a:ln>
        </p:spPr>
      </p:pic>
      <p:sp>
        <p:nvSpPr>
          <p:cNvPr id="1025" name="Rectangle 1"/>
          <p:cNvSpPr>
            <a:spLocks noChangeArrowheads="1"/>
          </p:cNvSpPr>
          <p:nvPr/>
        </p:nvSpPr>
        <p:spPr bwMode="auto">
          <a:xfrm>
            <a:off x="395536" y="4992851"/>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Ата-ана мектеп жасындағы баланың үйде және гимназияда оқуына қолайлы жағдай жасай отырып, оның дамуына </a:t>
            </a:r>
            <a:r>
              <a:rPr kumimoji="0" lang="kk-KZ" sz="1400" b="1" i="0" u="none" strike="noStrike" cap="none" normalizeH="0" dirty="0" smtClean="0">
                <a:ln>
                  <a:noFill/>
                </a:ln>
                <a:solidFill>
                  <a:srgbClr val="002060"/>
                </a:solidFill>
                <a:effectLst/>
                <a:latin typeface="Times New Roman" pitchFamily="18" charset="0"/>
                <a:ea typeface="Times New Roman" pitchFamily="18" charset="0"/>
                <a:cs typeface="Times New Roman" pitchFamily="18" charset="0"/>
              </a:rPr>
              <a:t> </a:t>
            </a: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мүмкіндік беруге міндетті.</a:t>
            </a:r>
            <a:endParaRPr kumimoji="0" lang="ru-RU"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Ата-ана гимназияға өзінің мекен-жайы, байланыс телефоны туралы хабарлайды және оның өзгергені </a:t>
            </a: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жайлы алдын-ала ескертеді.</a:t>
            </a:r>
            <a:endParaRPr kumimoji="0" lang="ru-RU"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Ата-ана оқу процесін реттейтін негізгі құжаттармен, мектептің ішкі тәртіп ережелерімен таныса отырып, өзінің тәрбиелік</a:t>
            </a:r>
            <a:r>
              <a:rPr kumimoji="0" lang="kk-KZ" sz="1400" b="1" i="0" u="none" strike="noStrike" cap="none" normalizeH="0" dirty="0" smtClean="0">
                <a:ln>
                  <a:noFill/>
                </a:ln>
                <a:solidFill>
                  <a:srgbClr val="002060"/>
                </a:solidFill>
                <a:effectLst/>
                <a:latin typeface="Times New Roman" pitchFamily="18" charset="0"/>
                <a:ea typeface="Times New Roman" pitchFamily="18" charset="0"/>
                <a:cs typeface="Times New Roman" pitchFamily="18" charset="0"/>
              </a:rPr>
              <a:t> </a:t>
            </a:r>
            <a:r>
              <a:rPr kumimoji="0" lang="kk-KZ" sz="1400" b="1" i="0" u="none" strike="noStrike" cap="none" normalizeH="0" baseline="0" dirty="0" smtClean="0">
                <a:ln>
                  <a:noFill/>
                </a:ln>
                <a:solidFill>
                  <a:srgbClr val="002060"/>
                </a:solidFill>
                <a:effectLst/>
                <a:latin typeface="Times New Roman" pitchFamily="18" charset="0"/>
                <a:ea typeface="Times New Roman" pitchFamily="18" charset="0"/>
                <a:cs typeface="Times New Roman" pitchFamily="18" charset="0"/>
              </a:rPr>
              <a:t>күш-жігерін бала тәрбиесіне жұмсайды.</a:t>
            </a:r>
            <a:endParaRPr kumimoji="0" lang="kk-KZ" sz="2000" b="1" i="0" u="none" strike="noStrike" cap="none" normalizeH="0" baseline="0" dirty="0" smtClean="0">
              <a:ln>
                <a:noFill/>
              </a:ln>
              <a:solidFill>
                <a:srgbClr val="002060"/>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TotalTime>
  <Words>778</Words>
  <Application>Microsoft Office PowerPoint</Application>
  <PresentationFormat>Экран (4:3)</PresentationFormat>
  <Paragraphs>77</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АТА-АНАЛАРҒА  АРНАЛҒАН  ЕРЕЖЕЛЕР</vt:lpstr>
      <vt:lpstr> Мектеп формасы  Жалпы білімді қамтамасыз ететін шаралар негізінде  ата-аналар міндеті: </vt:lpstr>
      <vt:lpstr>Ата-ананың бала өмірінің  қауіпсіздігіне жауаптылығы мен міндеттері:</vt:lpstr>
      <vt:lpstr>Слайд 4</vt:lpstr>
      <vt:lpstr>Коронавирустық инфекцияның таралуына жол бермеуге байланысты шектеу шаралары кезеңінде орта білім беру ұйымдарында дәстүрлі (штаттық) 2021-2022 оқу жылындағы оқу процесін ұйымдастыру жөніндегі әдістемелік  ұсынымдар</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АТА-АНАЛАРҒА  АРНАЛҒАН  ЕРЕЖЕЛЕР</dc:title>
  <dc:creator>67 Мектеп</dc:creator>
  <cp:lastModifiedBy>67 Мектеп</cp:lastModifiedBy>
  <cp:revision>38</cp:revision>
  <dcterms:created xsi:type="dcterms:W3CDTF">2021-09-04T06:39:22Z</dcterms:created>
  <dcterms:modified xsi:type="dcterms:W3CDTF">2021-09-21T12:01:51Z</dcterms:modified>
</cp:coreProperties>
</file>